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1"/>
    <p:sldMasterId id="2147483758" r:id="rId2"/>
  </p:sldMasterIdLst>
  <p:notesMasterIdLst>
    <p:notesMasterId r:id="rId12"/>
  </p:notesMasterIdLst>
  <p:handoutMasterIdLst>
    <p:handoutMasterId r:id="rId13"/>
  </p:handoutMasterIdLst>
  <p:sldIdLst>
    <p:sldId id="305" r:id="rId3"/>
    <p:sldId id="378" r:id="rId4"/>
    <p:sldId id="395" r:id="rId5"/>
    <p:sldId id="394" r:id="rId6"/>
    <p:sldId id="393" r:id="rId7"/>
    <p:sldId id="391" r:id="rId8"/>
    <p:sldId id="392" r:id="rId9"/>
    <p:sldId id="388" r:id="rId10"/>
    <p:sldId id="390" r:id="rId11"/>
  </p:sldIdLst>
  <p:sldSz cx="9144000" cy="5149850"/>
  <p:notesSz cx="9144000" cy="5149850"/>
  <p:embeddedFontLst>
    <p:embeddedFont>
      <p:font typeface="Calibri" panose="020F0502020204030204" pitchFamily="34" charset="0"/>
      <p:regular r:id="rId14"/>
      <p:bold r:id="rId15"/>
      <p:italic r:id="rId16"/>
      <p:boldItalic r:id="rId17"/>
    </p:embeddedFont>
    <p:embeddedFont>
      <p:font typeface="Calibri Light" panose="020F0302020204030204" pitchFamily="34" charset="0"/>
      <p:regular r:id="rId18"/>
      <p: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w To use PowerPoint templates" id="{E431FF3B-68BF-8643-BB24-AD54E6A49661}">
          <p14:sldIdLst/>
        </p14:section>
        <p14:section name="Presentation" id="{96391582-51B9-6248-A093-C562F372461F}">
          <p14:sldIdLst>
            <p14:sldId id="305"/>
            <p14:sldId id="378"/>
            <p14:sldId id="395"/>
            <p14:sldId id="394"/>
            <p14:sldId id="393"/>
            <p14:sldId id="391"/>
            <p14:sldId id="392"/>
            <p14:sldId id="388"/>
            <p14:sldId id="390"/>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676" autoAdjust="0"/>
  </p:normalViewPr>
  <p:slideViewPr>
    <p:cSldViewPr>
      <p:cViewPr varScale="1">
        <p:scale>
          <a:sx n="88" d="100"/>
          <a:sy n="88" d="100"/>
        </p:scale>
        <p:origin x="672" y="56"/>
      </p:cViewPr>
      <p:guideLst>
        <p:guide orient="horz" pos="3062"/>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189" d="100"/>
          <a:sy n="189" d="100"/>
        </p:scale>
        <p:origin x="-108" y="-108"/>
      </p:cViewPr>
      <p:guideLst>
        <p:guide orient="horz" pos="1622"/>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t>3/12/2021</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t>‹#›</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t>12/03/2021</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t>‹#›</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dirty="0"/>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dirty="0"/>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dirty="0"/>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dirty="0"/>
              <a:t>XXXXX r1.0</a:t>
            </a:r>
            <a:endParaRPr lang="en-GB" dirty="0"/>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dirty="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dirty="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dirty="0"/>
              <a:t>Content</a:t>
            </a:r>
            <a:endParaRPr lang="de-AT" dirty="0"/>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dirty="0"/>
              <a:t>Content</a:t>
            </a:r>
            <a:endParaRPr lang="de-AT" dirty="0"/>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dirty="0"/>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dirty="0"/>
              <a:t>Headline</a:t>
            </a:r>
            <a:endParaRPr lang="en-GB" dirty="0"/>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dirty="0"/>
              <a:t>Body</a:t>
            </a:r>
            <a:endParaRPr lang="de-AT" dirty="0"/>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dirty="0"/>
              <a:t>Content</a:t>
            </a:r>
            <a:endParaRPr lang="en-GB" dirty="0"/>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dirty="0"/>
              <a:t>Content</a:t>
            </a:r>
            <a:endParaRPr lang="en-GB" dirty="0"/>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dirty="0"/>
              <a:t>Content</a:t>
            </a:r>
            <a:endParaRPr lang="en-GB" dirty="0"/>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dirty="0"/>
              <a:t>Content</a:t>
            </a:r>
            <a:endParaRPr lang="en-GB" dirty="0"/>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dirty="0"/>
              <a:t>Content</a:t>
            </a:r>
            <a:endParaRPr lang="en-GB" dirty="0"/>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dirty="0"/>
              <a:t>Content</a:t>
            </a:r>
            <a:endParaRPr lang="en-GB" dirty="0"/>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dirty="0"/>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dirty="0"/>
              <a:t>Click icon to add multimedia file</a:t>
            </a:r>
            <a:endParaRPr lang="en-GB" dirty="0"/>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dirty="0"/>
              <a:t>Click icon to add multimedia file</a:t>
            </a:r>
            <a:endParaRPr lang="en-GB" dirty="0"/>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dirty="0"/>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1</a:t>
            </a:r>
            <a:endParaRPr lang="en-GB" dirty="0"/>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2 (optional)</a:t>
            </a:r>
            <a:endParaRPr lang="en-GB" dirty="0"/>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3 (optional)</a:t>
            </a:r>
            <a:endParaRPr lang="en-GB" dirty="0"/>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dirty="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dirty="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dirty="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dirty="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dirty="0">
                <a:solidFill>
                  <a:schemeClr val="bg1"/>
                </a:solidFill>
                <a:latin typeface="+mj-lt"/>
              </a:rPr>
              <a:t>ADHEAR. Stick.</a:t>
            </a:r>
            <a:r>
              <a:rPr lang="de-AT" sz="1700" baseline="0" dirty="0">
                <a:solidFill>
                  <a:schemeClr val="bg1"/>
                </a:solidFill>
                <a:latin typeface="+mj-lt"/>
              </a:rPr>
              <a:t> Click. </a:t>
            </a:r>
            <a:r>
              <a:rPr lang="de-AT" sz="1700" baseline="0" dirty="0" err="1">
                <a:solidFill>
                  <a:schemeClr val="bg1"/>
                </a:solidFill>
                <a:latin typeface="+mj-lt"/>
              </a:rPr>
              <a:t>Hear</a:t>
            </a:r>
            <a:r>
              <a:rPr lang="de-AT" sz="1700" baseline="0" dirty="0">
                <a:solidFill>
                  <a:schemeClr val="bg1"/>
                </a:solidFill>
                <a:latin typeface="+mj-lt"/>
              </a:rPr>
              <a:t>.</a:t>
            </a:r>
            <a:endParaRPr lang="de-AT" sz="1700" dirty="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dirty="0"/>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dirty="0"/>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dirty="0"/>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dirty="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dirty="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dirty="0" err="1">
                <a:solidFill>
                  <a:schemeClr val="bg2"/>
                </a:solidFill>
                <a:latin typeface="+mn-lt"/>
              </a:rPr>
              <a:t>medel.com</a:t>
            </a:r>
            <a:endParaRPr lang="en-GB" sz="1700" u="none" dirty="0">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dirty="0"/>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dirty="0"/>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dirty="0"/>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dirty="0"/>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dirty="0"/>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dirty="0"/>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dirty="0"/>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dirty="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dirty="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dirty="0"/>
              <a:t>Content</a:t>
            </a:r>
            <a:endParaRPr lang="de-AT" dirty="0"/>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dirty="0"/>
              <a:t>Content</a:t>
            </a:r>
            <a:endParaRPr lang="de-AT" dirty="0"/>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dirty="0"/>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dirty="0"/>
              <a:t>Click icon to add picture</a:t>
            </a:r>
            <a:endParaRPr lang="en-GB" dirty="0"/>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dirty="0"/>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dirty="0"/>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dirty="0"/>
              <a:t>XXXXX r1.0</a:t>
            </a:r>
            <a:endParaRPr lang="en-GB" dirty="0"/>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dirty="0"/>
              <a:t>Content</a:t>
            </a:r>
            <a:endParaRPr lang="en-GB" dirty="0"/>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dirty="0"/>
              <a:t>Content</a:t>
            </a:r>
            <a:endParaRPr lang="en-GB" dirty="0"/>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dirty="0"/>
              <a:t>Content</a:t>
            </a:r>
            <a:endParaRPr lang="en-GB" dirty="0"/>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AT" dirty="0"/>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dirty="0"/>
              <a:t>Source</a:t>
            </a:r>
            <a:endParaRPr lang="en-GB" dirty="0"/>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dirty="0"/>
              <a:t>Content</a:t>
            </a:r>
            <a:endParaRPr lang="en-GB" dirty="0"/>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dirty="0"/>
              <a:t>Content</a:t>
            </a:r>
            <a:endParaRPr lang="en-GB" dirty="0"/>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dirty="0"/>
              <a:t>Content</a:t>
            </a:r>
            <a:endParaRPr lang="en-GB" dirty="0"/>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dirty="0"/>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dirty="0"/>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dirty="0"/>
              <a:t>Click icon to add picture</a:t>
            </a:r>
            <a:endParaRPr lang="en-GB" dirty="0"/>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dirty="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dirty="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dirty="0"/>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dirty="0"/>
              <a:t>Headline</a:t>
            </a:r>
            <a:endParaRPr lang="en-GB" dirty="0"/>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dirty="0"/>
              <a:t>Body</a:t>
            </a:r>
            <a:endParaRPr lang="de-AT" dirty="0"/>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1</a:t>
            </a:r>
            <a:endParaRPr lang="en-GB" dirty="0"/>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2 (optional)</a:t>
            </a:r>
            <a:endParaRPr lang="en-GB" dirty="0"/>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dirty="0"/>
              <a:t>Quote line 3 (optional)</a:t>
            </a:r>
            <a:endParaRPr lang="en-GB" dirty="0"/>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dirty="0"/>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dirty="0"/>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dirty="0" err="1"/>
              <a:t>Subheadline</a:t>
            </a:r>
            <a:endParaRPr lang="en-GB" noProof="0" dirty="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dirty="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dirty="0"/>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dirty="0"/>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dirty="0"/>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dirty="0"/>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dirty="0"/>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dirty="0"/>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dirty="0"/>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dirty="0"/>
              <a:t>Titelmasterformat</a:t>
            </a:r>
            <a:endParaRPr lang="en-GB" dirty="0"/>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dirty="0"/>
              <a:t>Titelmasterformat</a:t>
            </a:r>
            <a:endParaRPr lang="en-GB" dirty="0"/>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dirty="0"/>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2.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9">
            <a:extLst>
              <a:ext uri="{FF2B5EF4-FFF2-40B4-BE49-F238E27FC236}">
                <a16:creationId xmlns:a16="http://schemas.microsoft.com/office/drawing/2014/main" id="{073D629C-406A-A64E-AA1C-28EF930E1CB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526" r="526"/>
          <a:stretch>
            <a:fillRect/>
          </a:stretch>
        </p:blipFill>
        <p:spPr/>
      </p:pic>
      <p:sp>
        <p:nvSpPr>
          <p:cNvPr id="15" name="Text Placeholder 14">
            <a:extLst>
              <a:ext uri="{FF2B5EF4-FFF2-40B4-BE49-F238E27FC236}">
                <a16:creationId xmlns:a16="http://schemas.microsoft.com/office/drawing/2014/main" id="{B4639732-52A6-D849-B591-2637FBA82413}"/>
              </a:ext>
            </a:extLst>
          </p:cNvPr>
          <p:cNvSpPr>
            <a:spLocks noGrp="1"/>
          </p:cNvSpPr>
          <p:nvPr>
            <p:ph type="body" sz="quarter" idx="14"/>
          </p:nvPr>
        </p:nvSpPr>
        <p:spPr/>
        <p:txBody>
          <a:bodyPr/>
          <a:lstStyle/>
          <a:p>
            <a:endParaRPr lang="en-US"/>
          </a:p>
        </p:txBody>
      </p:sp>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p:txBody>
          <a:bodyPr wrap="none" lIns="162000" tIns="143822" rIns="0" bIns="0" anchor="t">
            <a:noAutofit/>
          </a:bodyPr>
          <a:lstStyle/>
          <a:p>
            <a:r>
              <a:rPr lang="en-GB" dirty="0">
                <a:latin typeface="Calibri" panose="020F0502020204030204" pitchFamily="34" charset="0"/>
                <a:cs typeface="Calibri" panose="020F0502020204030204" pitchFamily="34" charset="0"/>
              </a:rPr>
              <a:t>Hearing Loss and Cognitive Decline</a:t>
            </a:r>
          </a:p>
        </p:txBody>
      </p:sp>
      <p:sp>
        <p:nvSpPr>
          <p:cNvPr id="13" name="Subtitle 12">
            <a:extLst>
              <a:ext uri="{FF2B5EF4-FFF2-40B4-BE49-F238E27FC236}">
                <a16:creationId xmlns:a16="http://schemas.microsoft.com/office/drawing/2014/main" id="{E121126B-7293-AA43-9A8D-DC9D0313CE80}"/>
              </a:ext>
            </a:extLst>
          </p:cNvPr>
          <p:cNvSpPr>
            <a:spLocks noGrp="1"/>
          </p:cNvSpPr>
          <p:nvPr>
            <p:ph type="subTitle" idx="1"/>
          </p:nvPr>
        </p:nvSpPr>
        <p:spPr/>
        <p:txBody>
          <a:bodyPr/>
          <a:lstStyle/>
          <a:p>
            <a:r>
              <a:rPr lang="en-GB" dirty="0">
                <a:latin typeface="Calibri" panose="020F0502020204030204" pitchFamily="34" charset="0"/>
                <a:cs typeface="Calibri" panose="020F0502020204030204" pitchFamily="34" charset="0"/>
              </a:rPr>
              <a:t>A Social Media Toolkit</a:t>
            </a:r>
          </a:p>
        </p:txBody>
      </p:sp>
      <p:sp>
        <p:nvSpPr>
          <p:cNvPr id="16" name="Vertical Text Placeholder 15">
            <a:extLst>
              <a:ext uri="{FF2B5EF4-FFF2-40B4-BE49-F238E27FC236}">
                <a16:creationId xmlns:a16="http://schemas.microsoft.com/office/drawing/2014/main" id="{8BF0E059-2FAA-3746-A001-15097970D791}"/>
              </a:ext>
            </a:extLst>
          </p:cNvPr>
          <p:cNvSpPr>
            <a:spLocks noGrp="1"/>
          </p:cNvSpPr>
          <p:nvPr>
            <p:ph type="body" orient="vert" sz="quarter" idx="15"/>
          </p:nvPr>
        </p:nvSpPr>
        <p:spPr/>
        <p:txBody>
          <a:bodyPr/>
          <a:lstStyle/>
          <a:p>
            <a:endParaRPr lang="en-US" dirty="0"/>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3" cstate="screen">
            <a:extLst>
              <a:ext uri="{28A0092B-C50C-407E-A947-70E740481C1C}">
                <a14:useLocalDpi xmlns:a14="http://schemas.microsoft.com/office/drawing/2010/main"/>
              </a:ext>
            </a:extLst>
          </a:blip>
          <a:srcRect t="122" b="122"/>
          <a:stretch>
            <a:fillRect/>
          </a:stretch>
        </p:blipFill>
        <p:spPr>
          <a:prstGeom prst="rect">
            <a:avLst/>
          </a:prstGeom>
        </p:spPr>
      </p:pic>
      <p:pic>
        <p:nvPicPr>
          <p:cNvPr id="3" name="Picture 2">
            <a:extLst>
              <a:ext uri="{FF2B5EF4-FFF2-40B4-BE49-F238E27FC236}">
                <a16:creationId xmlns:a16="http://schemas.microsoft.com/office/drawing/2014/main" id="{D651EE0F-2D74-480F-A8F7-8CFE7B1DE1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6898" y="686989"/>
            <a:ext cx="1547102" cy="144016"/>
          </a:xfrm>
          <a:prstGeom prst="rect">
            <a:avLst/>
          </a:prstGeom>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44828" y="119021"/>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HEARING HEALTH &amp; COGNITIVE DECLINE </a:t>
            </a:r>
            <a:r>
              <a:rPr lang="en-GB" sz="2400" b="1" dirty="0">
                <a:solidFill>
                  <a:srgbClr val="C00000"/>
                </a:solidFill>
                <a:latin typeface="Calibri" panose="020F0502020204030204" pitchFamily="34" charset="0"/>
                <a:cs typeface="Calibri" panose="020F0502020204030204" pitchFamily="34" charset="0"/>
              </a:rPr>
              <a:t>Awareness Campaign</a:t>
            </a:r>
          </a:p>
          <a:p>
            <a:pPr algn="ctr"/>
            <a:r>
              <a:rPr lang="en-GB" sz="2100" b="1" i="1" dirty="0">
                <a:solidFill>
                  <a:srgbClr val="C00000"/>
                </a:solidFill>
                <a:latin typeface="Calibri" panose="020F0502020204030204" pitchFamily="34" charset="0"/>
                <a:cs typeface="Calibri" panose="020F0502020204030204" pitchFamily="34" charset="0"/>
              </a:rPr>
              <a:t>#HaveYouHeard </a:t>
            </a:r>
          </a:p>
          <a:p>
            <a:pPr algn="ctr"/>
            <a:r>
              <a:rPr lang="en-GB" sz="2800" b="1" i="1" dirty="0">
                <a:solidFill>
                  <a:srgbClr val="C00000"/>
                </a:solidFill>
                <a:latin typeface="Calibri" panose="020F0502020204030204" pitchFamily="34" charset="0"/>
                <a:cs typeface="Calibri" panose="020F0502020204030204" pitchFamily="34" charset="0"/>
              </a:rPr>
              <a:t>Schedule and instructions</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aphicFrame>
        <p:nvGraphicFramePr>
          <p:cNvPr id="3" name="Table 3">
            <a:extLst>
              <a:ext uri="{FF2B5EF4-FFF2-40B4-BE49-F238E27FC236}">
                <a16:creationId xmlns:a16="http://schemas.microsoft.com/office/drawing/2014/main" id="{2F0452A4-A043-4433-AD88-AE47FACAA056}"/>
              </a:ext>
            </a:extLst>
          </p:cNvPr>
          <p:cNvGraphicFramePr>
            <a:graphicFrameLocks noGrp="1"/>
          </p:cNvGraphicFramePr>
          <p:nvPr>
            <p:extLst>
              <p:ext uri="{D42A27DB-BD31-4B8C-83A1-F6EECF244321}">
                <p14:modId xmlns:p14="http://schemas.microsoft.com/office/powerpoint/2010/main" val="2599807068"/>
              </p:ext>
            </p:extLst>
          </p:nvPr>
        </p:nvGraphicFramePr>
        <p:xfrm>
          <a:off x="1751855" y="1339531"/>
          <a:ext cx="5640290" cy="2470788"/>
        </p:xfrm>
        <a:graphic>
          <a:graphicData uri="http://schemas.openxmlformats.org/drawingml/2006/table">
            <a:tbl>
              <a:tblPr firstRow="1" bandRow="1">
                <a:tableStyleId>{5C22544A-7EE6-4342-B048-85BDC9FD1C3A}</a:tableStyleId>
              </a:tblPr>
              <a:tblGrid>
                <a:gridCol w="2820145">
                  <a:extLst>
                    <a:ext uri="{9D8B030D-6E8A-4147-A177-3AD203B41FA5}">
                      <a16:colId xmlns:a16="http://schemas.microsoft.com/office/drawing/2014/main" val="731391662"/>
                    </a:ext>
                  </a:extLst>
                </a:gridCol>
                <a:gridCol w="2820145">
                  <a:extLst>
                    <a:ext uri="{9D8B030D-6E8A-4147-A177-3AD203B41FA5}">
                      <a16:colId xmlns:a16="http://schemas.microsoft.com/office/drawing/2014/main" val="2705480623"/>
                    </a:ext>
                  </a:extLst>
                </a:gridCol>
              </a:tblGrid>
              <a:tr h="340334">
                <a:tc>
                  <a:txBody>
                    <a:bodyPr/>
                    <a:lstStyle/>
                    <a:p>
                      <a:endParaRPr lang="en-US" dirty="0">
                        <a:latin typeface="Arial" panose="020B0604020202020204" pitchFamily="34" charset="0"/>
                        <a:cs typeface="Arial" panose="020B0604020202020204" pitchFamily="34" charset="0"/>
                      </a:endParaRPr>
                    </a:p>
                  </a:txBody>
                  <a:tcPr/>
                </a:tc>
                <a:tc>
                  <a:txBody>
                    <a:bodyPr/>
                    <a:lstStyle/>
                    <a:p>
                      <a:r>
                        <a:rPr lang="en-US" sz="1600" dirty="0">
                          <a:latin typeface="Arial" panose="020B0604020202020204" pitchFamily="34" charset="0"/>
                          <a:cs typeface="Arial" panose="020B0604020202020204" pitchFamily="34" charset="0"/>
                        </a:rPr>
                        <a:t>Content</a:t>
                      </a:r>
                    </a:p>
                  </a:txBody>
                  <a:tcPr/>
                </a:tc>
                <a:extLst>
                  <a:ext uri="{0D108BD9-81ED-4DB2-BD59-A6C34878D82A}">
                    <a16:rowId xmlns:a16="http://schemas.microsoft.com/office/drawing/2014/main" val="1752103330"/>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23 March (Tuesday)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Hearing Loss Risk Factor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8908032"/>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25 March (Thursday)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Modifiable Risk Factors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76401714"/>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30 March (Tuesday)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Ageing Population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26477775"/>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6 April (Tuesday)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Quality of Life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4210856"/>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8 April (Thursday)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Holistic Approaches to Care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7574458"/>
                  </a:ext>
                </a:extLst>
              </a:tr>
              <a:tr h="315319">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Post 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13 April (Tuesday)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7000"/>
                        </a:lnSpc>
                        <a:spcBef>
                          <a:spcPts val="0"/>
                        </a:spcBef>
                        <a:spcAft>
                          <a:spcPts val="0"/>
                        </a:spcAft>
                      </a:pPr>
                      <a:r>
                        <a:rPr lang="en-GB" sz="1100" b="1" dirty="0">
                          <a:effectLst/>
                          <a:latin typeface="Calibri" panose="020F0502020204030204" pitchFamily="34" charset="0"/>
                          <a:ea typeface="Calibri" panose="020F0502020204030204" pitchFamily="34" charset="0"/>
                          <a:cs typeface="Times New Roman" panose="02020603050405020304" pitchFamily="18" charset="0"/>
                        </a:rPr>
                        <a:t>Cost to Society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63397834"/>
                  </a:ext>
                </a:extLst>
              </a:tr>
            </a:tbl>
          </a:graphicData>
        </a:graphic>
      </p:graphicFrame>
      <p:sp>
        <p:nvSpPr>
          <p:cNvPr id="4" name="TextBox 3">
            <a:extLst>
              <a:ext uri="{FF2B5EF4-FFF2-40B4-BE49-F238E27FC236}">
                <a16:creationId xmlns:a16="http://schemas.microsoft.com/office/drawing/2014/main" id="{EF7E5EA8-4B8A-4068-8AE8-5A075F261F63}"/>
              </a:ext>
            </a:extLst>
          </p:cNvPr>
          <p:cNvSpPr txBox="1"/>
          <p:nvPr/>
        </p:nvSpPr>
        <p:spPr>
          <a:xfrm>
            <a:off x="1037690" y="4015085"/>
            <a:ext cx="7068617" cy="738664"/>
          </a:xfrm>
          <a:prstGeom prst="rect">
            <a:avLst/>
          </a:prstGeom>
          <a:noFill/>
        </p:spPr>
        <p:txBody>
          <a:bodyPr wrap="square" rtlCol="0">
            <a:spAutoFit/>
          </a:bodyPr>
          <a:lstStyle/>
          <a:p>
            <a:pPr marR="0" lvl="0">
              <a:spcBef>
                <a:spcPts val="0"/>
              </a:spcBef>
              <a:spcAft>
                <a:spcPts val="0"/>
              </a:spcAft>
            </a:pPr>
            <a:r>
              <a:rPr lang="en-US" sz="1400" i="1" dirty="0">
                <a:latin typeface="Calibri" panose="020F0502020204030204" pitchFamily="34" charset="0"/>
                <a:ea typeface="Calibri" panose="020F0502020204030204" pitchFamily="34" charset="0"/>
              </a:rPr>
              <a:t>This toolkit includes proposed captions, further context and references for the 6 social media posts of to the cognitive decline campaign. The high-resolution images can be found attached to the email. Please feel free to share on all social media platforms. </a:t>
            </a:r>
          </a:p>
        </p:txBody>
      </p:sp>
    </p:spTree>
    <p:extLst>
      <p:ext uri="{BB962C8B-B14F-4D97-AF65-F5344CB8AC3E}">
        <p14:creationId xmlns:p14="http://schemas.microsoft.com/office/powerpoint/2010/main" val="3713511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44828" y="119021"/>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HEARING HEALTH &amp; COGNITIVE DECLINE </a:t>
            </a:r>
            <a:r>
              <a:rPr lang="en-GB" sz="2400" b="1" dirty="0">
                <a:solidFill>
                  <a:srgbClr val="C00000"/>
                </a:solidFill>
                <a:latin typeface="Calibri" panose="020F0502020204030204" pitchFamily="34" charset="0"/>
                <a:cs typeface="Calibri" panose="020F0502020204030204" pitchFamily="34" charset="0"/>
              </a:rPr>
              <a:t>Awareness Campaign</a:t>
            </a:r>
          </a:p>
          <a:p>
            <a:pPr algn="ctr"/>
            <a:r>
              <a:rPr lang="en-GB" sz="2800" b="1" i="1" dirty="0">
                <a:solidFill>
                  <a:srgbClr val="C00000"/>
                </a:solidFill>
                <a:latin typeface="Calibri" panose="020F0502020204030204" pitchFamily="34" charset="0"/>
                <a:cs typeface="Calibri" panose="020F0502020204030204" pitchFamily="34" charset="0"/>
              </a:rPr>
              <a:t>#</a:t>
            </a:r>
            <a:r>
              <a:rPr lang="en-GB" sz="2800" b="1" i="1" dirty="0" err="1">
                <a:solidFill>
                  <a:srgbClr val="C00000"/>
                </a:solidFill>
                <a:latin typeface="Calibri" panose="020F0502020204030204" pitchFamily="34" charset="0"/>
                <a:cs typeface="Calibri" panose="020F0502020204030204" pitchFamily="34" charset="0"/>
              </a:rPr>
              <a:t>HaveYouHeard</a:t>
            </a:r>
            <a:r>
              <a:rPr lang="en-GB" sz="28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179513" y="1196315"/>
            <a:ext cx="7272808" cy="3693319"/>
          </a:xfrm>
          <a:prstGeom prst="rect">
            <a:avLst/>
          </a:prstGeom>
        </p:spPr>
        <p:txBody>
          <a:bodyPr wrap="square">
            <a:spAutoFit/>
          </a:bodyPr>
          <a:lstStyle/>
          <a:p>
            <a:r>
              <a:rPr lang="en-GB" sz="1400" b="1" dirty="0">
                <a:solidFill>
                  <a:schemeClr val="accent1"/>
                </a:solidFill>
                <a:latin typeface="Calibri" panose="020F0502020204030204" pitchFamily="34" charset="0"/>
                <a:cs typeface="Calibri" panose="020F0502020204030204" pitchFamily="34" charset="0"/>
              </a:rPr>
              <a:t>The opportunity: </a:t>
            </a:r>
          </a:p>
          <a:p>
            <a:pPr marL="285750" indent="-285750">
              <a:buFont typeface="Arial" panose="020B0604020202020204" pitchFamily="34" charset="0"/>
              <a:buChar char="•"/>
            </a:pPr>
            <a:r>
              <a:rPr lang="en-GB" sz="1200" dirty="0">
                <a:solidFill>
                  <a:prstClr val="black"/>
                </a:solidFill>
                <a:latin typeface="Calibri Light" panose="020F0302020204030204" pitchFamily="34" charset="0"/>
                <a:cs typeface="Calibri Light" panose="020F0302020204030204" pitchFamily="34" charset="0"/>
              </a:rPr>
              <a:t>Recent studies link hearing loss to cognitive decline, thereby verifying </a:t>
            </a:r>
            <a:r>
              <a:rPr lang="en-GB" sz="1200" b="1" dirty="0">
                <a:solidFill>
                  <a:prstClr val="black"/>
                </a:solidFill>
                <a:latin typeface="Calibri Light" panose="020F0302020204030204" pitchFamily="34" charset="0"/>
                <a:cs typeface="Calibri Light" panose="020F0302020204030204" pitchFamily="34" charset="0"/>
              </a:rPr>
              <a:t>treatment of hearing loss could prevent the onset of cognitive decline</a:t>
            </a:r>
            <a:r>
              <a:rPr lang="en-GB" sz="1200" dirty="0">
                <a:solidFill>
                  <a:prstClr val="black"/>
                </a:solidFill>
                <a:latin typeface="Calibri Light" panose="020F0302020204030204" pitchFamily="34" charset="0"/>
                <a:cs typeface="Calibri Light" panose="020F0302020204030204" pitchFamily="34" charset="0"/>
              </a:rPr>
              <a:t>. However, public awareness is lacking regarding the importance of hearing health. In addition to this, hearing tests are not typically incorporated into regular health screening programs for adults.  </a:t>
            </a:r>
          </a:p>
          <a:p>
            <a:r>
              <a:rPr lang="en-GB" sz="1200" dirty="0">
                <a:solidFill>
                  <a:prstClr val="black"/>
                </a:solidFill>
                <a:latin typeface="Calibri Light" panose="020F0302020204030204" pitchFamily="34" charset="0"/>
                <a:cs typeface="Calibri Light" panose="020F0302020204030204" pitchFamily="34" charset="0"/>
              </a:rPr>
              <a:t> </a:t>
            </a:r>
          </a:p>
          <a:p>
            <a:r>
              <a:rPr lang="en-GB" sz="1400" b="1" dirty="0">
                <a:solidFill>
                  <a:schemeClr val="accent1"/>
                </a:solidFill>
                <a:latin typeface="Calibri" panose="020F0502020204030204" pitchFamily="34" charset="0"/>
                <a:cs typeface="Calibri" panose="020F0502020204030204" pitchFamily="34" charset="0"/>
              </a:rPr>
              <a:t>Objective:</a:t>
            </a:r>
          </a:p>
          <a:p>
            <a:pPr marL="285750" indent="-285750">
              <a:buFont typeface="Arial" panose="020B0604020202020204" pitchFamily="34" charset="0"/>
              <a:buChar char="•"/>
            </a:pPr>
            <a:r>
              <a:rPr lang="en-GB" sz="1200" dirty="0">
                <a:solidFill>
                  <a:prstClr val="black"/>
                </a:solidFill>
                <a:latin typeface="Calibri Light" panose="020F0302020204030204" pitchFamily="34" charset="0"/>
                <a:cs typeface="Calibri Light" panose="020F0302020204030204" pitchFamily="34" charset="0"/>
              </a:rPr>
              <a:t>Public awareness is lacking regarding the modifiable risk factors of cognitive decline, in particular hearing loss being the greatest. To personalise and bring the message home, </a:t>
            </a:r>
            <a:r>
              <a:rPr lang="en-GB" sz="1200" b="1" dirty="0">
                <a:solidFill>
                  <a:prstClr val="black"/>
                </a:solidFill>
                <a:latin typeface="Calibri Light" panose="020F0302020204030204" pitchFamily="34" charset="0"/>
                <a:cs typeface="Calibri Light" panose="020F0302020204030204" pitchFamily="34" charset="0"/>
              </a:rPr>
              <a:t>this campaign will focus on encouraging regular hearing checks. </a:t>
            </a:r>
          </a:p>
          <a:p>
            <a:pPr marL="285750" indent="-285750">
              <a:buFont typeface="Arial" panose="020B0604020202020204" pitchFamily="34" charset="0"/>
              <a:buChar char="•"/>
            </a:pPr>
            <a:r>
              <a:rPr lang="en-GB" sz="1200" b="1" dirty="0">
                <a:solidFill>
                  <a:prstClr val="black"/>
                </a:solidFill>
                <a:latin typeface="Calibri Light" panose="020F0302020204030204" pitchFamily="34" charset="0"/>
                <a:cs typeface="Calibri Light" panose="020F0302020204030204" pitchFamily="34" charset="0"/>
              </a:rPr>
              <a:t>Launch a narrative campaign to personalise the link between hearing loss and cognitive decline </a:t>
            </a:r>
            <a:r>
              <a:rPr lang="en-GB" sz="1200" dirty="0">
                <a:solidFill>
                  <a:prstClr val="black"/>
                </a:solidFill>
                <a:latin typeface="Calibri Light" panose="020F0302020204030204" pitchFamily="34" charset="0"/>
                <a:cs typeface="Calibri Light" panose="020F0302020204030204" pitchFamily="34" charset="0"/>
              </a:rPr>
              <a:t>to encourage regular hearing checks from the age of effective intervention (approx. 55). While targeting the general public, this will also serve as a nudge to policy makers to advocate for hearing screenings as part of regular health care services. </a:t>
            </a:r>
          </a:p>
          <a:p>
            <a:endParaRPr lang="en-GB" sz="1200" dirty="0">
              <a:solidFill>
                <a:prstClr val="black"/>
              </a:solidFill>
              <a:latin typeface="Calibri Light" panose="020F0302020204030204" pitchFamily="34" charset="0"/>
              <a:cs typeface="Calibri Light" panose="020F0302020204030204" pitchFamily="34" charset="0"/>
            </a:endParaRPr>
          </a:p>
          <a:p>
            <a:r>
              <a:rPr lang="en-GB" sz="1400" b="1" dirty="0">
                <a:solidFill>
                  <a:schemeClr val="accent1"/>
                </a:solidFill>
                <a:latin typeface="Calibri" panose="020F0502020204030204" pitchFamily="34" charset="0"/>
                <a:cs typeface="Calibri" panose="020F0502020204030204" pitchFamily="34" charset="0"/>
              </a:rPr>
              <a:t>Tactics: </a:t>
            </a:r>
          </a:p>
          <a:p>
            <a:pPr marL="285750" indent="-285750">
              <a:buFont typeface="Arial" panose="020B0604020202020204" pitchFamily="34" charset="0"/>
              <a:buChar char="•"/>
            </a:pPr>
            <a:r>
              <a:rPr lang="en-GB" sz="1200" dirty="0">
                <a:solidFill>
                  <a:prstClr val="black"/>
                </a:solidFill>
                <a:latin typeface="Calibri Light" panose="020F0302020204030204" pitchFamily="34" charset="0"/>
                <a:cs typeface="Calibri Light" panose="020F0302020204030204" pitchFamily="34" charset="0"/>
              </a:rPr>
              <a:t>6 informative twitter cards to be shared across Hearing Health Forum EU, European Brain Council, GAMIAN-Europe and Alzheimer Europe social media channels.</a:t>
            </a:r>
          </a:p>
          <a:p>
            <a:pPr marL="285750" indent="-285750">
              <a:buFont typeface="Arial" panose="020B0604020202020204" pitchFamily="34" charset="0"/>
              <a:buChar char="•"/>
            </a:pPr>
            <a:r>
              <a:rPr lang="en-GB" sz="1200" dirty="0">
                <a:solidFill>
                  <a:prstClr val="black"/>
                </a:solidFill>
                <a:latin typeface="Calibri Light" panose="020F0302020204030204" pitchFamily="34" charset="0"/>
                <a:cs typeface="Calibri Light" panose="020F0302020204030204" pitchFamily="34" charset="0"/>
              </a:rPr>
              <a:t>Quality of life narrative to be used by all involved parties. </a:t>
            </a:r>
          </a:p>
        </p:txBody>
      </p:sp>
      <p:pic>
        <p:nvPicPr>
          <p:cNvPr id="14" name="Picture 13">
            <a:extLst>
              <a:ext uri="{FF2B5EF4-FFF2-40B4-BE49-F238E27FC236}">
                <a16:creationId xmlns:a16="http://schemas.microsoft.com/office/drawing/2014/main" id="{CEF2042B-D163-4A56-8C54-4D96E29BFF3B}"/>
              </a:ext>
            </a:extLst>
          </p:cNvPr>
          <p:cNvPicPr>
            <a:picLocks noChangeAspect="1"/>
          </p:cNvPicPr>
          <p:nvPr/>
        </p:nvPicPr>
        <p:blipFill>
          <a:blip r:embed="rId3"/>
          <a:stretch>
            <a:fillRect/>
          </a:stretch>
        </p:blipFill>
        <p:spPr>
          <a:xfrm>
            <a:off x="6732239" y="3642738"/>
            <a:ext cx="2556587" cy="1507112"/>
          </a:xfrm>
          <a:prstGeom prst="rect">
            <a:avLst/>
          </a:prstGeom>
        </p:spPr>
      </p:pic>
    </p:spTree>
    <p:extLst>
      <p:ext uri="{BB962C8B-B14F-4D97-AF65-F5344CB8AC3E}">
        <p14:creationId xmlns:p14="http://schemas.microsoft.com/office/powerpoint/2010/main" val="35617110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Hearing Loss RISK FACTOR</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9632" y="1136474"/>
            <a:ext cx="4520934" cy="3546223"/>
            <a:chOff x="4571997" y="1274598"/>
            <a:chExt cx="4520934" cy="3546223"/>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421344" cy="1444389"/>
              <a:chOff x="11269412" y="1169708"/>
              <a:chExt cx="3892513" cy="2314342"/>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3892513" cy="1824654"/>
              </a:xfrm>
              <a:prstGeom prst="rect">
                <a:avLst/>
              </a:prstGeom>
              <a:noFill/>
            </p:spPr>
            <p:txBody>
              <a:bodyPr wrap="square" rtlCol="0">
                <a:spAutoFit/>
              </a:bodyPr>
              <a:lstStyle/>
              <a:p>
                <a:pPr lvl="0">
                  <a:defRPr/>
                </a:pPr>
                <a:r>
                  <a:rPr lang="en-GB" sz="1100" dirty="0">
                    <a:solidFill>
                      <a:prstClr val="black"/>
                    </a:solidFill>
                    <a:latin typeface="Calibri Light" panose="020F0302020204030204" pitchFamily="34" charset="0"/>
                    <a:cs typeface="Calibri Light" panose="020F0302020204030204" pitchFamily="34" charset="0"/>
                  </a:rPr>
                  <a:t>Untreated hearing loss deprives the brain of stimulation from speech, sounds and music which increases the risk of dementia by 8%. Screening for hearing loss and treatment (i.e. #</a:t>
                </a:r>
                <a:r>
                  <a:rPr lang="en-GB" sz="1100" dirty="0" err="1">
                    <a:solidFill>
                      <a:prstClr val="black"/>
                    </a:solidFill>
                    <a:latin typeface="Calibri Light" panose="020F0302020204030204" pitchFamily="34" charset="0"/>
                    <a:cs typeface="Calibri Light" panose="020F0302020204030204" pitchFamily="34" charset="0"/>
                  </a:rPr>
                  <a:t>CochlearImplants</a:t>
                </a:r>
                <a:r>
                  <a:rPr lang="en-GB" sz="1100" dirty="0">
                    <a:solidFill>
                      <a:prstClr val="black"/>
                    </a:solidFill>
                    <a:latin typeface="Calibri Light" panose="020F0302020204030204" pitchFamily="34" charset="0"/>
                    <a:cs typeface="Calibri Light" panose="020F0302020204030204" pitchFamily="34" charset="0"/>
                  </a:rPr>
                  <a:t> or #</a:t>
                </a:r>
                <a:r>
                  <a:rPr lang="en-GB" sz="1100" dirty="0" err="1">
                    <a:solidFill>
                      <a:prstClr val="black"/>
                    </a:solidFill>
                    <a:latin typeface="Calibri Light" panose="020F0302020204030204" pitchFamily="34" charset="0"/>
                    <a:cs typeface="Calibri Light" panose="020F0302020204030204" pitchFamily="34" charset="0"/>
                  </a:rPr>
                  <a:t>HearingAids</a:t>
                </a:r>
                <a:r>
                  <a:rPr lang="en-GB" sz="1100" dirty="0">
                    <a:solidFill>
                      <a:prstClr val="black"/>
                    </a:solidFill>
                    <a:latin typeface="Calibri Light" panose="020F0302020204030204" pitchFamily="34" charset="0"/>
                    <a:cs typeface="Calibri Light" panose="020F0302020204030204" pitchFamily="34" charset="0"/>
                  </a:rPr>
                  <a:t>) can help reduce this risk. #</a:t>
                </a:r>
                <a:r>
                  <a:rPr lang="en-GB" sz="1100" dirty="0" err="1">
                    <a:solidFill>
                      <a:prstClr val="black"/>
                    </a:solidFill>
                    <a:latin typeface="Calibri Light" panose="020F0302020204030204" pitchFamily="34" charset="0"/>
                    <a:cs typeface="Calibri Light" panose="020F0302020204030204" pitchFamily="34" charset="0"/>
                  </a:rPr>
                  <a:t>HaveYouHeard</a:t>
                </a:r>
                <a:endParaRPr lang="en-GB" sz="1100" dirty="0">
                  <a:solidFill>
                    <a:srgbClr val="151515"/>
                  </a:solidFill>
                  <a:latin typeface="Calibri Light" panose="020F0302020204030204" pitchFamily="34" charset="0"/>
                  <a:cs typeface="Calibri Light" panose="020F0302020204030204" pitchFamily="34" charset="0"/>
                </a:endParaRPr>
              </a:p>
              <a:p>
                <a:pPr>
                  <a:defRPr/>
                </a:pPr>
                <a:endParaRPr lang="en-GB" sz="1200" dirty="0">
                  <a:latin typeface="Calibri Light" panose="020F0302020204030204" pitchFamily="34" charset="0"/>
                  <a:cs typeface="Calibri Light" panose="020F0302020204030204" pitchFamily="34" charset="0"/>
                </a:endParaRPr>
              </a:p>
              <a:p>
                <a:pPr>
                  <a:defRPr/>
                </a:pPr>
                <a:endParaRPr lang="en-GB" sz="1200"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6371" y="2804884"/>
              <a:ext cx="4516560" cy="1446550"/>
            </a:xfrm>
            <a:prstGeom prst="rect">
              <a:avLst/>
            </a:prstGeom>
            <a:noFill/>
          </p:spPr>
          <p:txBody>
            <a:bodyPr wrap="square" rtlCol="0">
              <a:spAutoFit/>
            </a:bodyPr>
            <a:lstStyle/>
            <a:p>
              <a:pPr marL="285750" lvl="0"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Untreated hearing loss is the number one modifiable risk factor of cognitive decline, increasing the risk of dementia by 8%.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Untreated hearing loss deprives the brain of stimulation from speech, sound and music which can accelerate the onset of dementia.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Screening for and treatment of hearing loss (i.e. cochlear implants or hearing aids) can help reduce this risk.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A lack of awareness regarding this link means that many people are not receiving screening or treatment for their hearing loss. </a:t>
              </a:r>
            </a:p>
          </p:txBody>
        </p:sp>
        <p:sp>
          <p:nvSpPr>
            <p:cNvPr id="16" name="TextBox 15">
              <a:extLst>
                <a:ext uri="{FF2B5EF4-FFF2-40B4-BE49-F238E27FC236}">
                  <a16:creationId xmlns:a16="http://schemas.microsoft.com/office/drawing/2014/main" id="{02E50D27-20D1-4DF4-80CB-230789647224}"/>
                </a:ext>
              </a:extLst>
            </p:cNvPr>
            <p:cNvSpPr txBox="1"/>
            <p:nvPr/>
          </p:nvSpPr>
          <p:spPr>
            <a:xfrm>
              <a:off x="4579001" y="2497106"/>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538609"/>
              <a:chOff x="4571997" y="4282212"/>
              <a:chExt cx="4520934" cy="538609"/>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230832"/>
              </a:xfrm>
              <a:prstGeom prst="rect">
                <a:avLst/>
              </a:prstGeom>
              <a:noFill/>
            </p:spPr>
            <p:txBody>
              <a:bodyPr wrap="square" rtlCol="0">
                <a:spAutoFit/>
              </a:bodyPr>
              <a:lstStyle/>
              <a:p>
                <a:pPr lvl="0"/>
                <a:r>
                  <a:rPr lang="fr-FR" sz="900" dirty="0">
                    <a:solidFill>
                      <a:srgbClr val="151515"/>
                    </a:solidFill>
                    <a:latin typeface="Calibri Light" panose="020F0302020204030204" pitchFamily="34" charset="0"/>
                    <a:cs typeface="Calibri Light" panose="020F0302020204030204" pitchFamily="34" charset="0"/>
                  </a:rPr>
                  <a:t>https://www.thelancet.com/journals/lancet/article/PIIS0140-6736(17)31363-6/fulltext</a:t>
                </a:r>
                <a:endParaRPr lang="en-GB" sz="900" dirty="0">
                  <a:solidFill>
                    <a:srgbClr val="151515"/>
                  </a:solidFill>
                  <a:latin typeface="Calibri Light" panose="020F0302020204030204" pitchFamily="34" charset="0"/>
                  <a:cs typeface="Calibri Light" panose="020F0302020204030204" pitchFamily="34" charset="0"/>
                </a:endParaRP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5445" y="1846428"/>
            <a:ext cx="3750506" cy="2109659"/>
          </a:xfrm>
          <a:prstGeom prst="rect">
            <a:avLst/>
          </a:prstGeom>
          <a:ln w="12700">
            <a:solidFill>
              <a:schemeClr val="tx1"/>
            </a:solidFill>
          </a:ln>
        </p:spPr>
      </p:pic>
    </p:spTree>
    <p:extLst>
      <p:ext uri="{BB962C8B-B14F-4D97-AF65-F5344CB8AC3E}">
        <p14:creationId xmlns:p14="http://schemas.microsoft.com/office/powerpoint/2010/main" val="1877035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Modifiable RISK FACTORS</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9497" y="1136474"/>
            <a:ext cx="4564503" cy="3546223"/>
            <a:chOff x="4571862" y="1274598"/>
            <a:chExt cx="4564503" cy="3546223"/>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921169"/>
              <a:chOff x="11269412" y="1169708"/>
              <a:chExt cx="4018430" cy="1475987"/>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4018430" cy="986299"/>
              </a:xfrm>
              <a:prstGeom prst="rect">
                <a:avLst/>
              </a:prstGeom>
              <a:noFill/>
            </p:spPr>
            <p:txBody>
              <a:bodyPr wrap="square" rtlCol="0">
                <a:spAutoFit/>
              </a:bodyPr>
              <a:lstStyle/>
              <a:p>
                <a:pPr lvl="0">
                  <a:defRPr/>
                </a:pPr>
                <a:r>
                  <a:rPr lang="en-US" sz="1100" dirty="0">
                    <a:solidFill>
                      <a:prstClr val="black"/>
                    </a:solidFill>
                    <a:latin typeface="Calibri Light" panose="020F0302020204030204" pitchFamily="34" charset="0"/>
                    <a:cs typeface="Calibri Light" panose="020F0302020204030204" pitchFamily="34" charset="0"/>
                  </a:rPr>
                  <a:t>Mitigating 12 risk factors throughout an individual’s lifetime could prevent or delay up to 40% of dementia occurrences. #</a:t>
                </a:r>
                <a:r>
                  <a:rPr lang="en-US" sz="1100" dirty="0" err="1">
                    <a:solidFill>
                      <a:prstClr val="black"/>
                    </a:solidFill>
                    <a:latin typeface="Calibri Light" panose="020F0302020204030204" pitchFamily="34" charset="0"/>
                    <a:cs typeface="Calibri Light" panose="020F0302020204030204" pitchFamily="34" charset="0"/>
                  </a:rPr>
                  <a:t>HaveYouHeard</a:t>
                </a:r>
                <a:endParaRPr lang="en-GB" sz="1200" dirty="0">
                  <a:latin typeface="Calibri Light" panose="020F0302020204030204" pitchFamily="34" charset="0"/>
                  <a:cs typeface="Calibri Light" panose="020F0302020204030204" pitchFamily="34" charset="0"/>
                </a:endParaRPr>
              </a:p>
              <a:p>
                <a:pPr>
                  <a:defRPr/>
                </a:pPr>
                <a:endParaRPr lang="en-GB" sz="1200"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1862" y="2794366"/>
              <a:ext cx="4516560" cy="1277273"/>
            </a:xfrm>
            <a:prstGeom prst="rect">
              <a:avLst/>
            </a:prstGeom>
            <a:noFill/>
          </p:spPr>
          <p:txBody>
            <a:bodyPr wrap="square" rtlCol="0">
              <a:spAutoFit/>
            </a:bodyPr>
            <a:lstStyle/>
            <a:p>
              <a:pPr marL="285750" lvl="0"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Mitigating 12 risk factors throughout an individual’s lifetime could prevent or delay up to 40% of dementia cases. </a:t>
              </a:r>
            </a:p>
            <a:p>
              <a:pPr marL="742950" lvl="1"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Early life: Education</a:t>
              </a:r>
            </a:p>
            <a:p>
              <a:pPr marL="742950" lvl="1"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Midlife: hypertension, obesity, hearing loss, traumatic brain injury and alcohol misuse</a:t>
              </a:r>
            </a:p>
            <a:p>
              <a:pPr marL="742950" lvl="1"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Later life: smoking, depressions, physical inactivity, social isolation, diabetes and air pollution</a:t>
              </a:r>
            </a:p>
          </p:txBody>
        </p:sp>
        <p:sp>
          <p:nvSpPr>
            <p:cNvPr id="16" name="TextBox 15">
              <a:extLst>
                <a:ext uri="{FF2B5EF4-FFF2-40B4-BE49-F238E27FC236}">
                  <a16:creationId xmlns:a16="http://schemas.microsoft.com/office/drawing/2014/main" id="{02E50D27-20D1-4DF4-80CB-230789647224}"/>
                </a:ext>
              </a:extLst>
            </p:cNvPr>
            <p:cNvSpPr txBox="1"/>
            <p:nvPr/>
          </p:nvSpPr>
          <p:spPr>
            <a:xfrm>
              <a:off x="4571862" y="2483740"/>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538609"/>
              <a:chOff x="4571997" y="4282212"/>
              <a:chExt cx="4520934" cy="538609"/>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230832"/>
              </a:xfrm>
              <a:prstGeom prst="rect">
                <a:avLst/>
              </a:prstGeom>
              <a:noFill/>
            </p:spPr>
            <p:txBody>
              <a:bodyPr wrap="square" rtlCol="0">
                <a:spAutoFit/>
              </a:bodyPr>
              <a:lstStyle/>
              <a:p>
                <a:pPr lvl="0"/>
                <a:r>
                  <a:rPr lang="fr-FR" sz="900" dirty="0">
                    <a:solidFill>
                      <a:srgbClr val="151515"/>
                    </a:solidFill>
                    <a:latin typeface="Calibri Light" panose="020F0302020204030204" pitchFamily="34" charset="0"/>
                    <a:cs typeface="Calibri Light" panose="020F0302020204030204" pitchFamily="34" charset="0"/>
                  </a:rPr>
                  <a:t>https://www.thelancet.com/article/S0140-6736(20)30367-6/fulltext</a:t>
                </a:r>
                <a:endParaRPr lang="en-GB" sz="900" dirty="0">
                  <a:solidFill>
                    <a:srgbClr val="151515"/>
                  </a:solidFill>
                  <a:latin typeface="Calibri Light" panose="020F0302020204030204" pitchFamily="34" charset="0"/>
                  <a:cs typeface="Calibri Light" panose="020F0302020204030204" pitchFamily="34" charset="0"/>
                </a:endParaRP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3556" y="1845365"/>
            <a:ext cx="3754285" cy="2111785"/>
          </a:xfrm>
          <a:prstGeom prst="rect">
            <a:avLst/>
          </a:prstGeom>
          <a:ln w="12700">
            <a:solidFill>
              <a:schemeClr val="tx1"/>
            </a:solidFill>
          </a:ln>
        </p:spPr>
      </p:pic>
    </p:spTree>
    <p:extLst>
      <p:ext uri="{BB962C8B-B14F-4D97-AF65-F5344CB8AC3E}">
        <p14:creationId xmlns:p14="http://schemas.microsoft.com/office/powerpoint/2010/main" val="647579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Ageing POPULATION</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2000" y="1136474"/>
            <a:ext cx="4575125" cy="4039667"/>
            <a:chOff x="4564365" y="1274598"/>
            <a:chExt cx="4575125" cy="4039667"/>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1075057"/>
              <a:chOff x="11269412" y="1169708"/>
              <a:chExt cx="4018430" cy="1722562"/>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4018430" cy="1232874"/>
              </a:xfrm>
              <a:prstGeom prst="rect">
                <a:avLst/>
              </a:prstGeom>
              <a:noFill/>
            </p:spPr>
            <p:txBody>
              <a:bodyPr wrap="square" rtlCol="0">
                <a:spAutoFit/>
              </a:bodyPr>
              <a:lstStyle/>
              <a:p>
                <a:pPr lvl="0">
                  <a:defRPr/>
                </a:pPr>
                <a:r>
                  <a:rPr lang="en-GB" sz="1100" dirty="0">
                    <a:solidFill>
                      <a:srgbClr val="151515"/>
                    </a:solidFill>
                    <a:latin typeface="Calibri Light" panose="020F0302020204030204" pitchFamily="34" charset="0"/>
                    <a:cs typeface="Calibri Light" panose="020F0302020204030204" pitchFamily="34" charset="0"/>
                  </a:rPr>
                  <a:t>The number of people living with disabling #</a:t>
                </a:r>
                <a:r>
                  <a:rPr lang="en-GB" sz="1100" dirty="0" err="1">
                    <a:solidFill>
                      <a:srgbClr val="151515"/>
                    </a:solidFill>
                    <a:latin typeface="Calibri Light" panose="020F0302020204030204" pitchFamily="34" charset="0"/>
                    <a:cs typeface="Calibri Light" panose="020F0302020204030204" pitchFamily="34" charset="0"/>
                  </a:rPr>
                  <a:t>HearingLoss</a:t>
                </a:r>
                <a:r>
                  <a:rPr lang="en-GB" sz="1100" dirty="0">
                    <a:solidFill>
                      <a:srgbClr val="151515"/>
                    </a:solidFill>
                    <a:latin typeface="Calibri Light" panose="020F0302020204030204" pitchFamily="34" charset="0"/>
                    <a:cs typeface="Calibri Light" panose="020F0302020204030204" pitchFamily="34" charset="0"/>
                  </a:rPr>
                  <a:t> will double by 2050 due to the #</a:t>
                </a:r>
                <a:r>
                  <a:rPr lang="en-GB" sz="1100" dirty="0" err="1">
                    <a:solidFill>
                      <a:srgbClr val="151515"/>
                    </a:solidFill>
                    <a:latin typeface="Calibri Light" panose="020F0302020204030204" pitchFamily="34" charset="0"/>
                    <a:cs typeface="Calibri Light" panose="020F0302020204030204" pitchFamily="34" charset="0"/>
                  </a:rPr>
                  <a:t>AgeingPopulation</a:t>
                </a:r>
                <a:r>
                  <a:rPr lang="en-GB" sz="1100" dirty="0">
                    <a:solidFill>
                      <a:srgbClr val="151515"/>
                    </a:solidFill>
                    <a:latin typeface="Calibri Light" panose="020F0302020204030204" pitchFamily="34" charset="0"/>
                    <a:cs typeface="Calibri Light" panose="020F0302020204030204" pitchFamily="34" charset="0"/>
                  </a:rPr>
                  <a:t>. The number of people living with #Dementia is expected to rise by 60% over the next two decades, reaching 14.3 million by 2040. #</a:t>
                </a:r>
                <a:r>
                  <a:rPr lang="en-GB" sz="1100" dirty="0" err="1">
                    <a:solidFill>
                      <a:srgbClr val="151515"/>
                    </a:solidFill>
                    <a:latin typeface="Calibri Light" panose="020F0302020204030204" pitchFamily="34" charset="0"/>
                    <a:cs typeface="Calibri Light" panose="020F0302020204030204" pitchFamily="34" charset="0"/>
                  </a:rPr>
                  <a:t>HaveYouHeard</a:t>
                </a:r>
                <a:r>
                  <a:rPr lang="en-GB" sz="1100" dirty="0">
                    <a:solidFill>
                      <a:srgbClr val="151515"/>
                    </a:solidFill>
                    <a:latin typeface="Calibri Light" panose="020F0302020204030204" pitchFamily="34" charset="0"/>
                    <a:cs typeface="Calibri Light" panose="020F0302020204030204" pitchFamily="34" charset="0"/>
                  </a:rPr>
                  <a:t> </a:t>
                </a: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64365" y="2657432"/>
              <a:ext cx="4516560" cy="1446550"/>
            </a:xfrm>
            <a:prstGeom prst="rect">
              <a:avLst/>
            </a:prstGeom>
            <a:noFill/>
          </p:spPr>
          <p:txBody>
            <a:bodyPr wrap="square" rtlCol="0">
              <a:spAutoFit/>
            </a:bodyPr>
            <a:lstStyle/>
            <a:p>
              <a:pPr marL="285750" lvl="0"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The European population is one of the oldest worldwide, continuing to age at a fast rate. </a:t>
              </a:r>
            </a:p>
            <a:p>
              <a:pPr marL="285750" lvl="0"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The number of people living with disabling hearing loss is set to double by 2050.</a:t>
              </a:r>
            </a:p>
            <a:p>
              <a:pPr marL="285750" lvl="0" indent="-285750">
                <a:buFont typeface="Arial" panose="020B0604020202020204" pitchFamily="34" charset="0"/>
                <a:buChar char="•"/>
              </a:pPr>
              <a:r>
                <a:rPr lang="en-US" sz="1100" dirty="0">
                  <a:solidFill>
                    <a:srgbClr val="151515"/>
                  </a:solidFill>
                  <a:latin typeface="Calibri Light" panose="020F0302020204030204" pitchFamily="34" charset="0"/>
                  <a:cs typeface="Calibri Light" panose="020F0302020204030204" pitchFamily="34" charset="0"/>
                </a:rPr>
                <a:t>The number of people living with dementia is expected to rise by 60% over the next two decades, reaching 14.3 million by 2040.</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We need to act now to improve prevention, intervention and care of these two conditions.</a:t>
              </a:r>
            </a:p>
          </p:txBody>
        </p:sp>
        <p:sp>
          <p:nvSpPr>
            <p:cNvPr id="16" name="TextBox 15">
              <a:extLst>
                <a:ext uri="{FF2B5EF4-FFF2-40B4-BE49-F238E27FC236}">
                  <a16:creationId xmlns:a16="http://schemas.microsoft.com/office/drawing/2014/main" id="{02E50D27-20D1-4DF4-80CB-230789647224}"/>
                </a:ext>
              </a:extLst>
            </p:cNvPr>
            <p:cNvSpPr txBox="1"/>
            <p:nvPr/>
          </p:nvSpPr>
          <p:spPr>
            <a:xfrm>
              <a:off x="4571997" y="2341678"/>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080079"/>
              <a:ext cx="4567493" cy="1234186"/>
              <a:chOff x="4571997" y="4080079"/>
              <a:chExt cx="4567493" cy="1234186"/>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080079"/>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7" y="4390935"/>
                <a:ext cx="4567493" cy="923330"/>
              </a:xfrm>
              <a:prstGeom prst="rect">
                <a:avLst/>
              </a:prstGeom>
              <a:noFill/>
            </p:spPr>
            <p:txBody>
              <a:bodyPr wrap="square" rtlCol="0">
                <a:spAutoFit/>
              </a:bodyPr>
              <a:lstStyle/>
              <a:p>
                <a:pPr lvl="0"/>
                <a:r>
                  <a:rPr lang="fr-FR" sz="900" dirty="0">
                    <a:solidFill>
                      <a:srgbClr val="151515"/>
                    </a:solidFill>
                    <a:latin typeface="Calibri Light" panose="020F0302020204030204" pitchFamily="34" charset="0"/>
                    <a:cs typeface="Calibri Light" panose="020F0302020204030204" pitchFamily="34" charset="0"/>
                  </a:rPr>
                  <a:t>https://www.who.int/news-room/fact-sheets/detail/deafness-and-hearing-loss#:~:text=Over%205%25%20of%20the%20world's,will%20have%20disabling%20hearing%20loss</a:t>
                </a:r>
              </a:p>
              <a:p>
                <a:pPr lvl="0"/>
                <a:r>
                  <a:rPr lang="en-GB" sz="900" dirty="0">
                    <a:solidFill>
                      <a:srgbClr val="151515"/>
                    </a:solidFill>
                    <a:latin typeface="Calibri Light" panose="020F0302020204030204" pitchFamily="34" charset="0"/>
                    <a:cs typeface="Calibri Light" panose="020F0302020204030204" pitchFamily="34" charset="0"/>
                  </a:rPr>
                  <a:t>https://www.oecd-ilibrary.org/docserver/health_glance_eur-2018-19-en.pdf?expires=1610650073&amp;id=id&amp;accname=guest&amp;checksum=630A6BEFF42158DA32505E18C454F1A8</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3556" y="1845366"/>
            <a:ext cx="3754285" cy="2111785"/>
          </a:xfrm>
          <a:prstGeom prst="rect">
            <a:avLst/>
          </a:prstGeom>
          <a:ln w="12700">
            <a:solidFill>
              <a:schemeClr val="tx1"/>
            </a:solidFill>
          </a:ln>
        </p:spPr>
      </p:pic>
    </p:spTree>
    <p:extLst>
      <p:ext uri="{BB962C8B-B14F-4D97-AF65-F5344CB8AC3E}">
        <p14:creationId xmlns:p14="http://schemas.microsoft.com/office/powerpoint/2010/main" val="6015529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Quality OF LIFE</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9497" y="1136474"/>
            <a:ext cx="4564503" cy="3823222"/>
            <a:chOff x="4571862" y="1274598"/>
            <a:chExt cx="4564503" cy="3823222"/>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564368" cy="1090446"/>
              <a:chOff x="11269412" y="1169708"/>
              <a:chExt cx="4018430" cy="1747220"/>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4018430" cy="1257532"/>
              </a:xfrm>
              <a:prstGeom prst="rect">
                <a:avLst/>
              </a:prstGeom>
              <a:noFill/>
            </p:spPr>
            <p:txBody>
              <a:bodyPr wrap="square" rtlCol="0">
                <a:spAutoFit/>
              </a:bodyPr>
              <a:lstStyle/>
              <a:p>
                <a:pPr lvl="0">
                  <a:defRPr/>
                </a:pPr>
                <a:r>
                  <a:rPr lang="en-US" sz="1100" dirty="0">
                    <a:solidFill>
                      <a:srgbClr val="151515"/>
                    </a:solidFill>
                    <a:latin typeface="Calibri Light" panose="020F0302020204030204" pitchFamily="34" charset="0"/>
                    <a:cs typeface="Calibri Light" panose="020F0302020204030204" pitchFamily="34" charset="0"/>
                  </a:rPr>
                  <a:t>Depression is more than twice as common in those with untreated hearing loss than those without. The loss of brain plasticity associated with cognitive decline is also known to increase the risk of mental disorders. #</a:t>
                </a:r>
                <a:r>
                  <a:rPr lang="en-US" sz="1100" dirty="0" err="1">
                    <a:solidFill>
                      <a:srgbClr val="151515"/>
                    </a:solidFill>
                    <a:latin typeface="Calibri Light" panose="020F0302020204030204" pitchFamily="34" charset="0"/>
                    <a:cs typeface="Calibri Light" panose="020F0302020204030204" pitchFamily="34" charset="0"/>
                  </a:rPr>
                  <a:t>HaveYouHeard</a:t>
                </a:r>
                <a:endParaRPr lang="en-GB" sz="1200" dirty="0">
                  <a:latin typeface="Calibri Light" panose="020F0302020204030204" pitchFamily="34" charset="0"/>
                  <a:cs typeface="Calibri Light" panose="020F0302020204030204" pitchFamily="34" charset="0"/>
                </a:endParaRPr>
              </a:p>
              <a:p>
                <a:pPr>
                  <a:defRPr/>
                </a:pPr>
                <a:endParaRPr lang="en-GB" sz="1200"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1862" y="2794366"/>
              <a:ext cx="4516560" cy="1461939"/>
            </a:xfrm>
            <a:prstGeom prst="rect">
              <a:avLst/>
            </a:prstGeom>
            <a:noFill/>
          </p:spPr>
          <p:txBody>
            <a:bodyPr wrap="square" rtlCol="0">
              <a:spAutoFit/>
            </a:bodyPr>
            <a:lstStyle/>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Cognitive decline and hearing loss can have a detrimental impact on an individual’s quality of life and mental health.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Hearing loss is associated with mental health conditions such as depression, which is more than twice as common among those experiencing hearing loss than those without the condition.</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Furthermore, loss of brain plasticity, associated with cognitive decline, is known to increase the risk of mental disorders.</a:t>
              </a:r>
            </a:p>
            <a:p>
              <a:endParaRPr lang="en-GB" sz="1200" dirty="0">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862" y="2483740"/>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815608"/>
              <a:chOff x="4571997" y="4282212"/>
              <a:chExt cx="4520934" cy="815608"/>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507831"/>
              </a:xfrm>
              <a:prstGeom prst="rect">
                <a:avLst/>
              </a:prstGeom>
              <a:noFill/>
            </p:spPr>
            <p:txBody>
              <a:bodyPr wrap="square" rtlCol="0">
                <a:spAutoFit/>
              </a:bodyPr>
              <a:lstStyle/>
              <a:p>
                <a:pPr lvl="0"/>
                <a:r>
                  <a:rPr lang="fr-FR" sz="900" dirty="0">
                    <a:solidFill>
                      <a:srgbClr val="151515"/>
                    </a:solidFill>
                    <a:latin typeface="Calibri Light" panose="020F0302020204030204" pitchFamily="34" charset="0"/>
                    <a:cs typeface="Calibri Light" panose="020F0302020204030204" pitchFamily="34" charset="0"/>
                  </a:rPr>
                  <a:t>https://www.hearinghealth.eu/ageing-society/</a:t>
                </a:r>
              </a:p>
              <a:p>
                <a:pPr lvl="0"/>
                <a:r>
                  <a:rPr lang="en-GB" sz="900" dirty="0">
                    <a:solidFill>
                      <a:srgbClr val="151515"/>
                    </a:solidFill>
                    <a:latin typeface="Calibri Light" panose="020F0302020204030204" pitchFamily="34" charset="0"/>
                    <a:cs typeface="Calibri Light" panose="020F0302020204030204" pitchFamily="34" charset="0"/>
                  </a:rPr>
                  <a:t>https://hearinghealthfoundation.org/blogs/protecting-your-hearing-means-protecting-your-mental-health</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3556" y="1845366"/>
            <a:ext cx="3754285" cy="2111785"/>
          </a:xfrm>
          <a:prstGeom prst="rect">
            <a:avLst/>
          </a:prstGeom>
          <a:ln w="12700">
            <a:solidFill>
              <a:schemeClr val="tx1"/>
            </a:solidFill>
          </a:ln>
        </p:spPr>
      </p:pic>
    </p:spTree>
    <p:extLst>
      <p:ext uri="{BB962C8B-B14F-4D97-AF65-F5344CB8AC3E}">
        <p14:creationId xmlns:p14="http://schemas.microsoft.com/office/powerpoint/2010/main" val="1030977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Holistic Approaches TO CARE</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9632" y="1136474"/>
            <a:ext cx="4520934" cy="3961722"/>
            <a:chOff x="4571997" y="1274598"/>
            <a:chExt cx="4520934" cy="3961722"/>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421344" cy="1459778"/>
              <a:chOff x="11269412" y="1169708"/>
              <a:chExt cx="3892513" cy="2339000"/>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3892513" cy="1849312"/>
              </a:xfrm>
              <a:prstGeom prst="rect">
                <a:avLst/>
              </a:prstGeom>
              <a:noFill/>
            </p:spPr>
            <p:txBody>
              <a:bodyPr wrap="square" rtlCol="0">
                <a:spAutoFit/>
              </a:bodyPr>
              <a:lstStyle/>
              <a:p>
                <a:pPr lvl="0"/>
                <a:r>
                  <a:rPr lang="en-US" sz="1100" dirty="0">
                    <a:solidFill>
                      <a:srgbClr val="151515"/>
                    </a:solidFill>
                    <a:latin typeface="Calibri Light" panose="020F0302020204030204" pitchFamily="34" charset="0"/>
                    <a:cs typeface="Calibri Light" panose="020F0302020204030204" pitchFamily="34" charset="0"/>
                  </a:rPr>
                  <a:t>People with dementia have an average of 4.6 chronic illnesses, yet patient care frequently treats it as an isolated condition without comorbidities or risk factors. Acting now on prevention, intervention, and care will improve outcomes for patients across the EU. #</a:t>
                </a:r>
                <a:r>
                  <a:rPr lang="en-US" sz="1100" dirty="0" err="1">
                    <a:solidFill>
                      <a:srgbClr val="151515"/>
                    </a:solidFill>
                    <a:latin typeface="Calibri Light" panose="020F0302020204030204" pitchFamily="34" charset="0"/>
                    <a:cs typeface="Calibri Light" panose="020F0302020204030204" pitchFamily="34" charset="0"/>
                  </a:rPr>
                  <a:t>HaveYouHeard</a:t>
                </a:r>
                <a:endParaRPr lang="en-GB" sz="1100" dirty="0">
                  <a:solidFill>
                    <a:srgbClr val="151515"/>
                  </a:solidFill>
                  <a:latin typeface="Calibri Light" panose="020F0302020204030204" pitchFamily="34" charset="0"/>
                  <a:cs typeface="Calibri Light" panose="020F0302020204030204" pitchFamily="34" charset="0"/>
                </a:endParaRPr>
              </a:p>
              <a:p>
                <a:pPr>
                  <a:defRPr/>
                </a:pPr>
                <a:endParaRPr lang="en-GB" sz="1200" dirty="0">
                  <a:latin typeface="Calibri Light" panose="020F0302020204030204" pitchFamily="34" charset="0"/>
                  <a:cs typeface="Calibri Light" panose="020F0302020204030204" pitchFamily="34" charset="0"/>
                </a:endParaRPr>
              </a:p>
              <a:p>
                <a:pPr>
                  <a:defRPr/>
                </a:pPr>
                <a:endParaRPr lang="en-GB" sz="1200"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6371" y="2804884"/>
              <a:ext cx="4516560" cy="1631216"/>
            </a:xfrm>
            <a:prstGeom prst="rect">
              <a:avLst/>
            </a:prstGeom>
            <a:noFill/>
          </p:spPr>
          <p:txBody>
            <a:bodyPr wrap="square" rtlCol="0">
              <a:spAutoFit/>
            </a:bodyPr>
            <a:lstStyle/>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Holistic approaches to prevention and care can help to provide improved outcomes for patients. </a:t>
              </a:r>
              <a:r>
                <a:rPr lang="en-US" sz="1100" dirty="0">
                  <a:solidFill>
                    <a:srgbClr val="151515"/>
                  </a:solidFill>
                  <a:latin typeface="Calibri Light" panose="020F0302020204030204" pitchFamily="34" charset="0"/>
                  <a:cs typeface="Calibri Light" panose="020F0302020204030204" pitchFamily="34" charset="0"/>
                </a:rPr>
                <a:t>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On average, people with dementia have 4.6 chronic illnesses in addition to their dementia. While cognitive decline is often linked with other long-term health conditions or chronic illnesses, healthcare systems and research frequently treat cognitive decline as an isolated incident. </a:t>
              </a:r>
            </a:p>
            <a:p>
              <a:pPr marL="285750" lvl="0" indent="-285750">
                <a:buFont typeface="Arial" panose="020B0604020202020204" pitchFamily="34" charset="0"/>
                <a:buChar char="•"/>
              </a:pPr>
              <a:r>
                <a:rPr lang="en-GB" sz="1100" dirty="0">
                  <a:solidFill>
                    <a:srgbClr val="151515"/>
                  </a:solidFill>
                  <a:latin typeface="Calibri Light" panose="020F0302020204030204" pitchFamily="34" charset="0"/>
                  <a:cs typeface="Calibri Light" panose="020F0302020204030204" pitchFamily="34" charset="0"/>
                </a:rPr>
                <a:t>Acting now on dementia prevention, intervention, and care will improve lives of those with dementia, their families and society. </a:t>
              </a:r>
              <a:endParaRPr lang="en-US" sz="1050" b="1" dirty="0">
                <a:solidFill>
                  <a:srgbClr val="151515"/>
                </a:solidFill>
                <a:latin typeface="Calibri Light" panose="020F0302020204030204" pitchFamily="34" charset="0"/>
                <a:cs typeface="Calibri Light" panose="020F0302020204030204" pitchFamily="34" charset="0"/>
              </a:endParaRPr>
            </a:p>
            <a:p>
              <a:pPr marL="285750" indent="-285750">
                <a:buFont typeface="Arial" panose="020B0604020202020204" pitchFamily="34" charset="0"/>
                <a:buChar char="•"/>
              </a:pPr>
              <a:endParaRPr lang="en-GB" sz="1200" dirty="0">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9001" y="2497106"/>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954108"/>
              <a:chOff x="4571997" y="4282212"/>
              <a:chExt cx="4520934" cy="954108"/>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646331"/>
              </a:xfrm>
              <a:prstGeom prst="rect">
                <a:avLst/>
              </a:prstGeom>
              <a:noFill/>
            </p:spPr>
            <p:txBody>
              <a:bodyPr wrap="square" rtlCol="0">
                <a:spAutoFit/>
              </a:bodyPr>
              <a:lstStyle/>
              <a:p>
                <a:pPr lvl="0"/>
                <a:r>
                  <a:rPr lang="en-GB" sz="900" dirty="0">
                    <a:solidFill>
                      <a:srgbClr val="151515"/>
                    </a:solidFill>
                    <a:latin typeface="Calibri Light" panose="020F0302020204030204" pitchFamily="34" charset="0"/>
                    <a:cs typeface="Calibri Light" panose="020F0302020204030204" pitchFamily="34" charset="0"/>
                  </a:rPr>
                  <a:t>Frances Bunn et al (2016): </a:t>
                </a:r>
                <a:r>
                  <a:rPr lang="en-US" sz="900" dirty="0">
                    <a:solidFill>
                      <a:srgbClr val="151515"/>
                    </a:solidFill>
                    <a:latin typeface="Calibri Light" panose="020F0302020204030204" pitchFamily="34" charset="0"/>
                    <a:cs typeface="Calibri Light" panose="020F0302020204030204" pitchFamily="34" charset="0"/>
                  </a:rPr>
                  <a:t>Comorbidity and dementia: a mixed-method study on improving health care for people with dementia (</a:t>
                </a:r>
                <a:r>
                  <a:rPr lang="en-US" sz="900" dirty="0" err="1">
                    <a:solidFill>
                      <a:srgbClr val="151515"/>
                    </a:solidFill>
                    <a:latin typeface="Calibri Light" panose="020F0302020204030204" pitchFamily="34" charset="0"/>
                    <a:cs typeface="Calibri Light" panose="020F0302020204030204" pitchFamily="34" charset="0"/>
                  </a:rPr>
                  <a:t>CoDem</a:t>
                </a:r>
                <a:r>
                  <a:rPr lang="en-US" sz="900" dirty="0">
                    <a:solidFill>
                      <a:srgbClr val="151515"/>
                    </a:solidFill>
                    <a:latin typeface="Calibri Light" panose="020F0302020204030204" pitchFamily="34" charset="0"/>
                    <a:cs typeface="Calibri Light" panose="020F0302020204030204" pitchFamily="34" charset="0"/>
                  </a:rPr>
                  <a:t>) (https://uhra.herts.ac.uk/bitstream/handle/2299/16760/FullReport_hsdr04080_1_.pdf?sequence=2&amp;isAllowed=y)</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3452" y="1845306"/>
            <a:ext cx="3754493" cy="2111902"/>
          </a:xfrm>
          <a:prstGeom prst="rect">
            <a:avLst/>
          </a:prstGeom>
          <a:ln w="12700">
            <a:solidFill>
              <a:schemeClr val="tx1"/>
            </a:solidFill>
          </a:ln>
        </p:spPr>
      </p:pic>
    </p:spTree>
    <p:extLst>
      <p:ext uri="{BB962C8B-B14F-4D97-AF65-F5344CB8AC3E}">
        <p14:creationId xmlns:p14="http://schemas.microsoft.com/office/powerpoint/2010/main" val="1293351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CB4E700-41EF-441C-83BB-95FEF9688B4F}"/>
              </a:ext>
            </a:extLst>
          </p:cNvPr>
          <p:cNvSpPr txBox="1">
            <a:spLocks/>
          </p:cNvSpPr>
          <p:nvPr/>
        </p:nvSpPr>
        <p:spPr>
          <a:xfrm>
            <a:off x="-137195" y="-16538"/>
            <a:ext cx="9433655"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rgbClr val="C00000"/>
                </a:solidFill>
                <a:latin typeface="Calibri" panose="020F0502020204030204" pitchFamily="34" charset="0"/>
                <a:cs typeface="Calibri" panose="020F0502020204030204" pitchFamily="34" charset="0"/>
              </a:rPr>
              <a:t>Cost TO SOCIETY</a:t>
            </a:r>
            <a:endParaRPr lang="en-GB" sz="2400" b="1" dirty="0">
              <a:solidFill>
                <a:srgbClr val="C00000"/>
              </a:solidFill>
              <a:latin typeface="Calibri" panose="020F0502020204030204" pitchFamily="34" charset="0"/>
              <a:cs typeface="Calibri" panose="020F0502020204030204" pitchFamily="34" charset="0"/>
            </a:endParaRPr>
          </a:p>
          <a:p>
            <a:pPr algn="ctr"/>
            <a:r>
              <a:rPr lang="en-GB" sz="2100" b="1" i="1" dirty="0">
                <a:solidFill>
                  <a:srgbClr val="C00000"/>
                </a:solidFill>
                <a:latin typeface="Calibri" panose="020F0502020204030204" pitchFamily="34" charset="0"/>
                <a:cs typeface="Calibri" panose="020F0502020204030204" pitchFamily="34" charset="0"/>
              </a:rPr>
              <a:t>#</a:t>
            </a:r>
            <a:r>
              <a:rPr lang="en-GB" sz="2100" b="1" i="1" dirty="0" err="1">
                <a:solidFill>
                  <a:srgbClr val="C00000"/>
                </a:solidFill>
                <a:latin typeface="Calibri" panose="020F0502020204030204" pitchFamily="34" charset="0"/>
                <a:cs typeface="Calibri" panose="020F0502020204030204" pitchFamily="34" charset="0"/>
              </a:rPr>
              <a:t>HaveYouHeard</a:t>
            </a:r>
            <a:r>
              <a:rPr lang="en-GB" sz="2100" b="1" i="1" dirty="0">
                <a:solidFill>
                  <a:srgbClr val="C00000"/>
                </a:solidFill>
                <a:latin typeface="Calibri" panose="020F0502020204030204" pitchFamily="34" charset="0"/>
                <a:cs typeface="Calibri" panose="020F0502020204030204" pitchFamily="34" charset="0"/>
              </a:rPr>
              <a:t> </a:t>
            </a:r>
          </a:p>
        </p:txBody>
      </p:sp>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grpSp>
        <p:nvGrpSpPr>
          <p:cNvPr id="2" name="Group 1">
            <a:extLst>
              <a:ext uri="{FF2B5EF4-FFF2-40B4-BE49-F238E27FC236}">
                <a16:creationId xmlns:a16="http://schemas.microsoft.com/office/drawing/2014/main" id="{7774138B-C671-4781-87D6-2717D1F11CF7}"/>
              </a:ext>
            </a:extLst>
          </p:cNvPr>
          <p:cNvGrpSpPr/>
          <p:nvPr/>
        </p:nvGrpSpPr>
        <p:grpSpPr>
          <a:xfrm>
            <a:off x="4579632" y="1136474"/>
            <a:ext cx="4520934" cy="3961722"/>
            <a:chOff x="4571997" y="1274598"/>
            <a:chExt cx="4520934" cy="3961722"/>
          </a:xfrm>
        </p:grpSpPr>
        <p:grpSp>
          <p:nvGrpSpPr>
            <p:cNvPr id="7" name="Group 6">
              <a:extLst>
                <a:ext uri="{FF2B5EF4-FFF2-40B4-BE49-F238E27FC236}">
                  <a16:creationId xmlns:a16="http://schemas.microsoft.com/office/drawing/2014/main" id="{74D9DDE9-B159-4626-A7FF-1D7CE27E4751}"/>
                </a:ext>
              </a:extLst>
            </p:cNvPr>
            <p:cNvGrpSpPr/>
            <p:nvPr/>
          </p:nvGrpSpPr>
          <p:grpSpPr>
            <a:xfrm>
              <a:off x="4571997" y="1274598"/>
              <a:ext cx="4421344" cy="1275112"/>
              <a:chOff x="11269412" y="1169708"/>
              <a:chExt cx="3892513" cy="2043110"/>
            </a:xfrm>
          </p:grpSpPr>
          <p:sp>
            <p:nvSpPr>
              <p:cNvPr id="8" name="TextBox 7">
                <a:extLst>
                  <a:ext uri="{FF2B5EF4-FFF2-40B4-BE49-F238E27FC236}">
                    <a16:creationId xmlns:a16="http://schemas.microsoft.com/office/drawing/2014/main" id="{AEE591EE-4F72-449B-A78B-5C2F3FADFF09}"/>
                  </a:ext>
                </a:extLst>
              </p:cNvPr>
              <p:cNvSpPr txBox="1"/>
              <p:nvPr/>
            </p:nvSpPr>
            <p:spPr>
              <a:xfrm>
                <a:off x="11269412" y="1169708"/>
                <a:ext cx="2809875" cy="493151"/>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Suggested Tweet</a:t>
                </a:r>
              </a:p>
            </p:txBody>
          </p:sp>
          <p:sp>
            <p:nvSpPr>
              <p:cNvPr id="9" name="TextBox 8">
                <a:extLst>
                  <a:ext uri="{FF2B5EF4-FFF2-40B4-BE49-F238E27FC236}">
                    <a16:creationId xmlns:a16="http://schemas.microsoft.com/office/drawing/2014/main" id="{6E41421A-115A-4649-B274-F910DFEF8E26}"/>
                  </a:ext>
                </a:extLst>
              </p:cNvPr>
              <p:cNvSpPr txBox="1"/>
              <p:nvPr/>
            </p:nvSpPr>
            <p:spPr>
              <a:xfrm>
                <a:off x="11269412" y="1659396"/>
                <a:ext cx="3892513" cy="1553422"/>
              </a:xfrm>
              <a:prstGeom prst="rect">
                <a:avLst/>
              </a:prstGeom>
              <a:noFill/>
            </p:spPr>
            <p:txBody>
              <a:bodyPr wrap="square" rtlCol="0">
                <a:spAutoFit/>
              </a:bodyPr>
              <a:lstStyle/>
              <a:p>
                <a:r>
                  <a:rPr lang="en-US" sz="1100" dirty="0">
                    <a:latin typeface="Calibri Light" panose="020F0302020204030204" pitchFamily="34" charset="0"/>
                    <a:cs typeface="Calibri Light" panose="020F0302020204030204" pitchFamily="34" charset="0"/>
                  </a:rPr>
                  <a:t>We need European Action for the prevention, intervention and care of hearing loss and cognitive decline in the EU. </a:t>
                </a:r>
              </a:p>
              <a:p>
                <a:r>
                  <a:rPr lang="en-US" sz="1100" dirty="0">
                    <a:latin typeface="Calibri Light" panose="020F0302020204030204" pitchFamily="34" charset="0"/>
                    <a:cs typeface="Calibri Light" panose="020F0302020204030204" pitchFamily="34" charset="0"/>
                  </a:rPr>
                  <a:t>#</a:t>
                </a:r>
                <a:r>
                  <a:rPr lang="en-US" sz="1100" dirty="0" err="1">
                    <a:latin typeface="Calibri Light" panose="020F0302020204030204" pitchFamily="34" charset="0"/>
                    <a:cs typeface="Calibri Light" panose="020F0302020204030204" pitchFamily="34" charset="0"/>
                  </a:rPr>
                  <a:t>HaveYouHeard</a:t>
                </a:r>
                <a:endParaRPr lang="en-GB" sz="1100" dirty="0">
                  <a:latin typeface="Calibri Light" panose="020F0302020204030204" pitchFamily="34" charset="0"/>
                  <a:cs typeface="Calibri Light" panose="020F0302020204030204" pitchFamily="34" charset="0"/>
                </a:endParaRPr>
              </a:p>
              <a:p>
                <a:pPr>
                  <a:defRPr/>
                </a:pPr>
                <a:endParaRPr lang="en-GB" sz="1200" dirty="0">
                  <a:latin typeface="Calibri Light" panose="020F0302020204030204" pitchFamily="34" charset="0"/>
                  <a:cs typeface="Calibri Light" panose="020F0302020204030204" pitchFamily="34" charset="0"/>
                </a:endParaRPr>
              </a:p>
              <a:p>
                <a:pPr>
                  <a:defRPr/>
                </a:pPr>
                <a:endParaRPr lang="en-GB" sz="1200" dirty="0">
                  <a:solidFill>
                    <a:prstClr val="black"/>
                  </a:solidFill>
                  <a:latin typeface="Calibri Light" panose="020F0302020204030204" pitchFamily="34" charset="0"/>
                  <a:cs typeface="Calibri Light" panose="020F0302020204030204" pitchFamily="34" charset="0"/>
                </a:endParaRPr>
              </a:p>
            </p:txBody>
          </p:sp>
        </p:grpSp>
        <p:sp>
          <p:nvSpPr>
            <p:cNvPr id="15" name="TextBox 14">
              <a:extLst>
                <a:ext uri="{FF2B5EF4-FFF2-40B4-BE49-F238E27FC236}">
                  <a16:creationId xmlns:a16="http://schemas.microsoft.com/office/drawing/2014/main" id="{BF0B3961-732A-44FC-BFEB-C0B0B011508B}"/>
                </a:ext>
              </a:extLst>
            </p:cNvPr>
            <p:cNvSpPr txBox="1"/>
            <p:nvPr/>
          </p:nvSpPr>
          <p:spPr>
            <a:xfrm>
              <a:off x="4576371" y="2516175"/>
              <a:ext cx="4516560" cy="1969770"/>
            </a:xfrm>
            <a:prstGeom prst="rect">
              <a:avLst/>
            </a:prstGeom>
            <a:noFill/>
          </p:spPr>
          <p:txBody>
            <a:bodyPr wrap="square" rtlCol="0">
              <a:spAutoFit/>
            </a:bodyPr>
            <a:lstStyle/>
            <a:p>
              <a:pPr marL="285750" indent="-285750">
                <a:buFont typeface="Arial" panose="020B0604020202020204" pitchFamily="34" charset="0"/>
                <a:buChar char="•"/>
              </a:pPr>
              <a:r>
                <a:rPr lang="en-US" sz="1100" dirty="0">
                  <a:latin typeface="Calibri Light" panose="020F0302020204030204" pitchFamily="34" charset="0"/>
                  <a:cs typeface="Calibri Light" panose="020F0302020204030204" pitchFamily="34" charset="0"/>
                </a:rPr>
                <a:t>Cases of dementia are expected to rise by 60% over the next two decades, becoming one of the single greatest challenges European society will face.</a:t>
              </a:r>
            </a:p>
            <a:p>
              <a:pPr marL="285750" indent="-285750">
                <a:buFont typeface="Arial" panose="020B0604020202020204" pitchFamily="34" charset="0"/>
                <a:buChar char="•"/>
              </a:pPr>
              <a:r>
                <a:rPr lang="en-US" sz="1100" dirty="0">
                  <a:latin typeface="Calibri Light" panose="020F0302020204030204" pitchFamily="34" charset="0"/>
                  <a:cs typeface="Calibri Light" panose="020F0302020204030204" pitchFamily="34" charset="0"/>
                </a:rPr>
                <a:t>Hearing loss, the number one modifiable risk factor of dementia, costs the EU around €213 billion annually</a:t>
              </a:r>
            </a:p>
            <a:p>
              <a:pPr marL="285750" indent="-285750">
                <a:buFont typeface="Arial" panose="020B0604020202020204" pitchFamily="34" charset="0"/>
                <a:buChar char="•"/>
              </a:pPr>
              <a:r>
                <a:rPr lang="en-US" sz="1100" dirty="0">
                  <a:latin typeface="Calibri Light" panose="020F0302020204030204" pitchFamily="34" charset="0"/>
                  <a:cs typeface="Calibri Light" panose="020F0302020204030204" pitchFamily="34" charset="0"/>
                </a:rPr>
                <a:t>The annual cost of dementia in the EU will exceed €250 billion by 2030.</a:t>
              </a:r>
            </a:p>
            <a:p>
              <a:pPr marL="285750" indent="-285750">
                <a:buFont typeface="Arial" panose="020B0604020202020204" pitchFamily="34" charset="0"/>
                <a:buChar char="•"/>
              </a:pPr>
              <a:r>
                <a:rPr lang="en-US" sz="1100" dirty="0">
                  <a:latin typeface="Calibri Light" panose="020F0302020204030204" pitchFamily="34" charset="0"/>
                  <a:cs typeface="Calibri Light" panose="020F0302020204030204" pitchFamily="34" charset="0"/>
                </a:rPr>
                <a:t>We need to ensure we are promoting hearing health from prevention to screening and treatment. Beyond steps taken for the individual, we need to shape strategies that raise public awareness, develop effective advocacy, foster collaboration and enable research. </a:t>
              </a:r>
              <a:endParaRPr lang="en-US" sz="1050" b="1" dirty="0">
                <a:latin typeface="Calibri Light" panose="020F0302020204030204" pitchFamily="34" charset="0"/>
                <a:cs typeface="Calibri Light" panose="020F0302020204030204" pitchFamily="34" charset="0"/>
              </a:endParaRPr>
            </a:p>
            <a:p>
              <a:pPr marL="285750" indent="-285750">
                <a:buFont typeface="Arial" panose="020B0604020202020204" pitchFamily="34" charset="0"/>
                <a:buChar char="•"/>
              </a:pPr>
              <a:endParaRPr lang="en-GB" sz="1200" dirty="0">
                <a:latin typeface="Calibri Light" panose="020F0302020204030204" pitchFamily="34" charset="0"/>
                <a:cs typeface="Calibri Light" panose="020F0302020204030204" pitchFamily="34" charset="0"/>
              </a:endParaRPr>
            </a:p>
          </p:txBody>
        </p:sp>
        <p:sp>
          <p:nvSpPr>
            <p:cNvPr id="16" name="TextBox 15">
              <a:extLst>
                <a:ext uri="{FF2B5EF4-FFF2-40B4-BE49-F238E27FC236}">
                  <a16:creationId xmlns:a16="http://schemas.microsoft.com/office/drawing/2014/main" id="{02E50D27-20D1-4DF4-80CB-230789647224}"/>
                </a:ext>
              </a:extLst>
            </p:cNvPr>
            <p:cNvSpPr txBox="1"/>
            <p:nvPr/>
          </p:nvSpPr>
          <p:spPr>
            <a:xfrm>
              <a:off x="4571997" y="2204025"/>
              <a:ext cx="3019426"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Supporting information:</a:t>
              </a:r>
            </a:p>
          </p:txBody>
        </p:sp>
        <p:grpSp>
          <p:nvGrpSpPr>
            <p:cNvPr id="17" name="Group 16">
              <a:extLst>
                <a:ext uri="{FF2B5EF4-FFF2-40B4-BE49-F238E27FC236}">
                  <a16:creationId xmlns:a16="http://schemas.microsoft.com/office/drawing/2014/main" id="{96EF9AB0-95DE-4606-B343-C99AC557C4F4}"/>
                </a:ext>
              </a:extLst>
            </p:cNvPr>
            <p:cNvGrpSpPr/>
            <p:nvPr/>
          </p:nvGrpSpPr>
          <p:grpSpPr>
            <a:xfrm>
              <a:off x="4571997" y="4282212"/>
              <a:ext cx="4520934" cy="954108"/>
              <a:chOff x="4571997" y="4282212"/>
              <a:chExt cx="4520934" cy="954108"/>
            </a:xfrm>
          </p:grpSpPr>
          <p:sp>
            <p:nvSpPr>
              <p:cNvPr id="18" name="TextBox 17">
                <a:extLst>
                  <a:ext uri="{FF2B5EF4-FFF2-40B4-BE49-F238E27FC236}">
                    <a16:creationId xmlns:a16="http://schemas.microsoft.com/office/drawing/2014/main" id="{5959877D-CFB0-4F4C-989A-3C986858374C}"/>
                  </a:ext>
                </a:extLst>
              </p:cNvPr>
              <p:cNvSpPr txBox="1"/>
              <p:nvPr/>
            </p:nvSpPr>
            <p:spPr>
              <a:xfrm>
                <a:off x="4571997" y="4282212"/>
                <a:ext cx="2809875" cy="307777"/>
              </a:xfrm>
              <a:prstGeom prst="rect">
                <a:avLst/>
              </a:prstGeom>
              <a:noFill/>
            </p:spPr>
            <p:txBody>
              <a:bodyPr wrap="square" rtlCol="0">
                <a:spAutoFit/>
              </a:bodyPr>
              <a:lstStyle/>
              <a:p>
                <a:r>
                  <a:rPr lang="en-US" sz="1400" b="1" dirty="0">
                    <a:solidFill>
                      <a:schemeClr val="accent1"/>
                    </a:solidFill>
                    <a:latin typeface="Calibri Light" panose="020F0302020204030204" pitchFamily="34" charset="0"/>
                    <a:cs typeface="Calibri Light" panose="020F0302020204030204" pitchFamily="34" charset="0"/>
                  </a:rPr>
                  <a:t>References</a:t>
                </a:r>
              </a:p>
            </p:txBody>
          </p:sp>
          <p:sp>
            <p:nvSpPr>
              <p:cNvPr id="19" name="TextBox 18">
                <a:extLst>
                  <a:ext uri="{FF2B5EF4-FFF2-40B4-BE49-F238E27FC236}">
                    <a16:creationId xmlns:a16="http://schemas.microsoft.com/office/drawing/2014/main" id="{69FBF015-E684-462A-B0FC-9BB153F891A1}"/>
                  </a:ext>
                </a:extLst>
              </p:cNvPr>
              <p:cNvSpPr txBox="1"/>
              <p:nvPr/>
            </p:nvSpPr>
            <p:spPr>
              <a:xfrm>
                <a:off x="4571998" y="4589989"/>
                <a:ext cx="4520933" cy="646331"/>
              </a:xfrm>
              <a:prstGeom prst="rect">
                <a:avLst/>
              </a:prstGeom>
              <a:noFill/>
            </p:spPr>
            <p:txBody>
              <a:bodyPr wrap="square" rtlCol="0">
                <a:spAutoFit/>
              </a:bodyPr>
              <a:lstStyle/>
              <a:p>
                <a:r>
                  <a:rPr lang="fr-FR" sz="900" dirty="0">
                    <a:latin typeface="Calibri Light" panose="020F0302020204030204" pitchFamily="34" charset="0"/>
                    <a:cs typeface="Calibri Light" panose="020F0302020204030204" pitchFamily="34" charset="0"/>
                  </a:rPr>
                  <a:t>https://www.alzheimer-europe.org/Research/European-Collaboration-on-Dementia/Cost-of-dementia/Prognosis-to-2030</a:t>
                </a:r>
              </a:p>
              <a:p>
                <a:r>
                  <a:rPr lang="en-GB" sz="900" dirty="0">
                    <a:latin typeface="Calibri Light" panose="020F0302020204030204" pitchFamily="34" charset="0"/>
                    <a:cs typeface="Calibri Light" panose="020F0302020204030204" pitchFamily="34" charset="0"/>
                  </a:rPr>
                  <a:t>https://www.euro.who.int/en/health-topics/noncommunicable-diseases/mental-health/areas-of-work/dementia</a:t>
                </a:r>
              </a:p>
            </p:txBody>
          </p:sp>
        </p:grpSp>
      </p:grpSp>
      <p:pic>
        <p:nvPicPr>
          <p:cNvPr id="20" name="Picture 19">
            <a:extLst>
              <a:ext uri="{FF2B5EF4-FFF2-40B4-BE49-F238E27FC236}">
                <a16:creationId xmlns:a16="http://schemas.microsoft.com/office/drawing/2014/main" id="{6F65B4C7-4C08-4070-A60B-56DED1E799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3452" y="1845307"/>
            <a:ext cx="3754493" cy="2111902"/>
          </a:xfrm>
          <a:prstGeom prst="rect">
            <a:avLst/>
          </a:prstGeom>
          <a:ln w="12700">
            <a:solidFill>
              <a:schemeClr val="tx1"/>
            </a:solidFill>
          </a:ln>
        </p:spPr>
      </p:pic>
    </p:spTree>
    <p:extLst>
      <p:ext uri="{BB962C8B-B14F-4D97-AF65-F5344CB8AC3E}">
        <p14:creationId xmlns:p14="http://schemas.microsoft.com/office/powerpoint/2010/main" val="3875473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MED-EL_EN</Template>
  <TotalTime>195</TotalTime>
  <Words>1322</Words>
  <Application>Microsoft Office PowerPoint</Application>
  <PresentationFormat>Custom</PresentationFormat>
  <Paragraphs>105</Paragraphs>
  <Slides>9</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Calibri Light</vt:lpstr>
      <vt:lpstr>Signa Offc Pro Light</vt:lpstr>
      <vt:lpstr>Calibri</vt:lpstr>
      <vt:lpstr>Symbol</vt:lpstr>
      <vt:lpstr>Light Theme</vt:lpstr>
      <vt:lpstr>Dark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Haven Hightower (FleishmanHillard)</cp:lastModifiedBy>
  <cp:revision>20</cp:revision>
  <cp:lastPrinted>2019-03-20T18:14:53Z</cp:lastPrinted>
  <dcterms:created xsi:type="dcterms:W3CDTF">2021-01-21T16:18:58Z</dcterms:created>
  <dcterms:modified xsi:type="dcterms:W3CDTF">2021-03-12T12:06:30Z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ies>
</file>